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  <p:sldId id="266" r:id="rId13"/>
    <p:sldId id="267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3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F3E72-7040-4071-817D-D2DF768E7EC2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E9D9D-DA50-4AA2-AC84-F01A5931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4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69BE50-7264-409D-9158-0790C1FF7DA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C2950FD2-1706-4179-9D55-ECBBA5D431F6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/>
              <a:t>30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/>
            <a:fld id="{E5821337-55A8-40EF-992E-618222256C81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/>
              <a:t>31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8195D99-E531-436E-B299-2EFB95C9F983}" type="datetimeFigureOut">
              <a:rPr lang="en-US" smtClean="0"/>
              <a:t>6/14/2013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57171B-4DC2-4F5A-A7B2-9DFE8639E0CE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Rose City Label Company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Austin Family Business Presentation</a:t>
            </a:r>
          </a:p>
          <a:p>
            <a:r>
              <a:rPr lang="en-US" dirty="0" smtClean="0"/>
              <a:t>June 21,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298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Four Generations – Two Families – 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One Great Company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/>
          <a:lstStyle/>
          <a:p>
            <a:r>
              <a:rPr lang="en-US" dirty="0" smtClean="0"/>
              <a:t>George Frie 1928-1958</a:t>
            </a:r>
          </a:p>
          <a:p>
            <a:r>
              <a:rPr lang="en-US" dirty="0" smtClean="0"/>
              <a:t>Wayne Frie 1958-1974</a:t>
            </a:r>
          </a:p>
          <a:p>
            <a:r>
              <a:rPr lang="en-US" dirty="0" smtClean="0"/>
              <a:t>Mike Pillsbury 1974-1998</a:t>
            </a:r>
          </a:p>
          <a:p>
            <a:r>
              <a:rPr lang="en-US" dirty="0" smtClean="0"/>
              <a:t>Scott and Whitney Pillsbury 1998-present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5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Our Father, Mike, bought the business in 1974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20" y="2487009"/>
            <a:ext cx="3870960" cy="3285744"/>
          </a:xfrm>
        </p:spPr>
      </p:pic>
    </p:spTree>
    <p:extLst>
      <p:ext uri="{BB962C8B-B14F-4D97-AF65-F5344CB8AC3E}">
        <p14:creationId xmlns:p14="http://schemas.microsoft.com/office/powerpoint/2010/main" val="1680133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Brooke Pillsbury at Holiday Party in 1987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48" y="2615025"/>
            <a:ext cx="1822704" cy="3029712"/>
          </a:xfrm>
        </p:spPr>
      </p:pic>
    </p:spTree>
    <p:extLst>
      <p:ext uri="{BB962C8B-B14F-4D97-AF65-F5344CB8AC3E}">
        <p14:creationId xmlns:p14="http://schemas.microsoft.com/office/powerpoint/2010/main" val="535515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Passed Away Suddenly in 1998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16" y="1935163"/>
            <a:ext cx="3128167" cy="4389437"/>
          </a:xfrm>
        </p:spPr>
      </p:pic>
    </p:spTree>
    <p:extLst>
      <p:ext uri="{BB962C8B-B14F-4D97-AF65-F5344CB8AC3E}">
        <p14:creationId xmlns:p14="http://schemas.microsoft.com/office/powerpoint/2010/main" val="179472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Future Generations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Austin Family Business Presentation</a:t>
            </a:r>
          </a:p>
          <a:p>
            <a:r>
              <a:rPr lang="en-US" dirty="0" smtClean="0"/>
              <a:t>June 21,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71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Fifth Generation – </a:t>
            </a:r>
            <a:br>
              <a:rPr lang="en-US" sz="3600" dirty="0" smtClean="0"/>
            </a:br>
            <a:r>
              <a:rPr lang="en-US" sz="3600" dirty="0"/>
              <a:t>	</a:t>
            </a:r>
            <a:r>
              <a:rPr lang="en-US" sz="3600" dirty="0" smtClean="0"/>
              <a:t>Third Generation Pillsbury Family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67200"/>
          </a:xfrm>
        </p:spPr>
        <p:txBody>
          <a:bodyPr/>
          <a:lstStyle/>
          <a:p>
            <a:r>
              <a:rPr lang="en-US" dirty="0" smtClean="0"/>
              <a:t>Whitney’s daughter Brooke, Age 29</a:t>
            </a:r>
          </a:p>
          <a:p>
            <a:pPr lvl="1"/>
            <a:r>
              <a:rPr lang="en-US" dirty="0" smtClean="0"/>
              <a:t>Has worked 5 years at Rose City Label</a:t>
            </a:r>
          </a:p>
          <a:p>
            <a:pPr lvl="1"/>
            <a:r>
              <a:rPr lang="en-US" dirty="0" smtClean="0"/>
              <a:t>Currently getting experience outside the family business</a:t>
            </a:r>
          </a:p>
          <a:p>
            <a:pPr marL="393192" lvl="1" indent="0">
              <a:buNone/>
            </a:pPr>
            <a:endParaRPr lang="en-US" dirty="0" smtClean="0"/>
          </a:p>
          <a:p>
            <a:r>
              <a:rPr lang="en-US" dirty="0" smtClean="0"/>
              <a:t>Scott’s children – Anna, 15 and Alex, 10</a:t>
            </a:r>
          </a:p>
          <a:p>
            <a:pPr lvl="1"/>
            <a:r>
              <a:rPr lang="en-US" dirty="0" smtClean="0"/>
              <a:t>No active involvement in the business so far…</a:t>
            </a:r>
          </a:p>
          <a:p>
            <a:pPr lvl="1"/>
            <a:endParaRPr lang="en-US" dirty="0"/>
          </a:p>
          <a:p>
            <a:r>
              <a:rPr lang="en-US" dirty="0" smtClean="0"/>
              <a:t>Scott, age 47 and Whitney, age 45</a:t>
            </a:r>
          </a:p>
          <a:p>
            <a:pPr lvl="1"/>
            <a:r>
              <a:rPr lang="en-US" dirty="0" smtClean="0"/>
              <a:t>Hope to be running the business for many years</a:t>
            </a:r>
          </a:p>
          <a:p>
            <a:pPr marL="39319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28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Planning…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Although we don’t have a formal succession plan in place, we anticipate Brooke will join the business full time in 2014.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She is excited to carry the legacy forward.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210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Leadership in the Label Business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Austin Family Business Presentation</a:t>
            </a:r>
          </a:p>
          <a:p>
            <a:r>
              <a:rPr lang="en-US" dirty="0" smtClean="0"/>
              <a:t>June 21,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796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Rose City Label Today	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91000"/>
          </a:xfrm>
        </p:spPr>
        <p:txBody>
          <a:bodyPr/>
          <a:lstStyle/>
          <a:p>
            <a:r>
              <a:rPr lang="en-US" dirty="0" smtClean="0"/>
              <a:t>Tough times in 2008</a:t>
            </a:r>
          </a:p>
          <a:p>
            <a:r>
              <a:rPr lang="en-US" dirty="0" smtClean="0"/>
              <a:t>Industry Leadership through TLMI</a:t>
            </a:r>
          </a:p>
          <a:p>
            <a:r>
              <a:rPr lang="en-US" dirty="0" smtClean="0"/>
              <a:t>Web, blogging, email blasts</a:t>
            </a:r>
          </a:p>
          <a:p>
            <a:r>
              <a:rPr lang="en-US" dirty="0" smtClean="0"/>
              <a:t>Digital Printing is the future</a:t>
            </a:r>
          </a:p>
          <a:p>
            <a:r>
              <a:rPr lang="en-US" dirty="0" smtClean="0"/>
              <a:t>Streamlining Shop Workflow</a:t>
            </a:r>
          </a:p>
          <a:p>
            <a:r>
              <a:rPr lang="en-US" dirty="0" smtClean="0"/>
              <a:t>Digital Plate Making</a:t>
            </a:r>
          </a:p>
          <a:p>
            <a:r>
              <a:rPr lang="en-US" dirty="0" smtClean="0"/>
              <a:t>Eco-Friendliness with Project LIFE</a:t>
            </a:r>
          </a:p>
          <a:p>
            <a:r>
              <a:rPr lang="en-US" dirty="0" smtClean="0"/>
              <a:t>Results and 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25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Tough Times in 2008	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67200"/>
          </a:xfrm>
        </p:spPr>
        <p:txBody>
          <a:bodyPr/>
          <a:lstStyle/>
          <a:p>
            <a:r>
              <a:rPr lang="en-US" dirty="0" smtClean="0"/>
              <a:t>Overstaffed with new sales people in training</a:t>
            </a:r>
          </a:p>
          <a:p>
            <a:r>
              <a:rPr lang="en-US" dirty="0" smtClean="0"/>
              <a:t>Major drop in sales</a:t>
            </a:r>
          </a:p>
          <a:p>
            <a:r>
              <a:rPr lang="en-US" dirty="0" smtClean="0"/>
              <a:t>Fired one Salesperson and laid off one factory worker</a:t>
            </a:r>
          </a:p>
          <a:p>
            <a:r>
              <a:rPr lang="en-US" dirty="0" smtClean="0"/>
              <a:t>Cut shop to 30 hours per week – kept full benefits</a:t>
            </a:r>
          </a:p>
          <a:p>
            <a:r>
              <a:rPr lang="en-US" dirty="0" smtClean="0"/>
              <a:t>Held on in 2008 despite losses</a:t>
            </a:r>
          </a:p>
          <a:p>
            <a:r>
              <a:rPr lang="en-US" dirty="0" smtClean="0"/>
              <a:t>Back to ‘break even’ status in 2009</a:t>
            </a:r>
          </a:p>
          <a:p>
            <a:r>
              <a:rPr lang="en-US" dirty="0" smtClean="0"/>
              <a:t>Many lessons learned!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4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Proud History</a:t>
            </a:r>
          </a:p>
          <a:p>
            <a:r>
              <a:rPr lang="en-US" dirty="0" smtClean="0"/>
              <a:t>Future Generations</a:t>
            </a:r>
          </a:p>
          <a:p>
            <a:r>
              <a:rPr lang="en-US" dirty="0" smtClean="0"/>
              <a:t>Leadership in the Label Business</a:t>
            </a:r>
          </a:p>
          <a:p>
            <a:r>
              <a:rPr lang="en-US" dirty="0" smtClean="0"/>
              <a:t>Summary  and 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22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Industry Leadership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National Trade Association – TLMI</a:t>
            </a:r>
          </a:p>
          <a:p>
            <a:r>
              <a:rPr lang="en-US" dirty="0" smtClean="0"/>
              <a:t>Contacts with the biggest and best players in the game</a:t>
            </a:r>
          </a:p>
          <a:p>
            <a:r>
              <a:rPr lang="en-US" dirty="0" smtClean="0"/>
              <a:t>Scott was Board </a:t>
            </a:r>
            <a:r>
              <a:rPr lang="en-US" dirty="0"/>
              <a:t>C</a:t>
            </a:r>
            <a:r>
              <a:rPr lang="en-US" dirty="0" smtClean="0"/>
              <a:t>hair in 2005</a:t>
            </a:r>
          </a:p>
          <a:p>
            <a:r>
              <a:rPr lang="en-US" dirty="0" smtClean="0"/>
              <a:t>Buy and sell from other top specialty producers</a:t>
            </a:r>
          </a:p>
          <a:p>
            <a:r>
              <a:rPr lang="en-US" dirty="0" smtClean="0"/>
              <a:t>Industry Award 2012: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00"/>
          <a:stretch/>
        </p:blipFill>
        <p:spPr>
          <a:xfrm>
            <a:off x="4800600" y="3824922"/>
            <a:ext cx="3424481" cy="285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29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Focus on digital marketing since 2009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15" y="1935163"/>
            <a:ext cx="5284370" cy="4389437"/>
          </a:xfrm>
        </p:spPr>
      </p:pic>
    </p:spTree>
    <p:extLst>
      <p:ext uri="{BB962C8B-B14F-4D97-AF65-F5344CB8AC3E}">
        <p14:creationId xmlns:p14="http://schemas.microsoft.com/office/powerpoint/2010/main" val="989751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Weekly blog updates – tech, examples, </a:t>
            </a:r>
            <a:r>
              <a:rPr lang="en-US" sz="3600" dirty="0" err="1" smtClean="0"/>
              <a:t>etc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41" y="1935163"/>
            <a:ext cx="5192318" cy="4389437"/>
          </a:xfrm>
        </p:spPr>
      </p:pic>
    </p:spTree>
    <p:extLst>
      <p:ext uri="{BB962C8B-B14F-4D97-AF65-F5344CB8AC3E}">
        <p14:creationId xmlns:p14="http://schemas.microsoft.com/office/powerpoint/2010/main" val="2859126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Quarterly Email Newsletter – 2500 readers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97" y="1935163"/>
            <a:ext cx="4360606" cy="4389437"/>
          </a:xfrm>
        </p:spPr>
      </p:pic>
    </p:spTree>
    <p:extLst>
      <p:ext uri="{BB962C8B-B14F-4D97-AF65-F5344CB8AC3E}">
        <p14:creationId xmlns:p14="http://schemas.microsoft.com/office/powerpoint/2010/main" val="1549924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Digital Printing is the Future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981200"/>
            <a:ext cx="4109605" cy="1883569"/>
          </a:xfrm>
        </p:spPr>
      </p:pic>
      <p:sp>
        <p:nvSpPr>
          <p:cNvPr id="6" name="TextBox 5"/>
          <p:cNvSpPr txBox="1"/>
          <p:nvPr/>
        </p:nvSpPr>
        <p:spPr>
          <a:xfrm>
            <a:off x="215153" y="4087906"/>
            <a:ext cx="8382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/>
              <a:t>Exceptional Quality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/>
              <a:t>Fast Turn Around – Economical for Short Runs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/>
              <a:t>Low Setup Time and Low Waste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/>
              <a:t>Any Color – Any Material – Any Size and Shape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/>
              <a:t>Very Eco-Friendly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47509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Streamlined Shop Workflow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0"/>
            <a:ext cx="8229600" cy="3733800"/>
          </a:xfrm>
        </p:spPr>
        <p:txBody>
          <a:bodyPr/>
          <a:lstStyle/>
          <a:p>
            <a:r>
              <a:rPr lang="en-US" dirty="0" smtClean="0"/>
              <a:t>Quote, order, shipping and invoice all in one package</a:t>
            </a:r>
          </a:p>
          <a:p>
            <a:r>
              <a:rPr lang="en-US" dirty="0" smtClean="0"/>
              <a:t>Faster, more accurate quotes</a:t>
            </a:r>
          </a:p>
          <a:p>
            <a:r>
              <a:rPr lang="en-US" dirty="0" smtClean="0"/>
              <a:t>Better scheduling, better status updates</a:t>
            </a:r>
          </a:p>
          <a:p>
            <a:r>
              <a:rPr lang="en-US" dirty="0" smtClean="0"/>
              <a:t>PDF quotes, invoices, packing lists, tracking</a:t>
            </a:r>
          </a:p>
          <a:p>
            <a:r>
              <a:rPr lang="en-US" dirty="0" smtClean="0"/>
              <a:t>Expandable for the future – web orders, job costing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55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Digital Plate Making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38400"/>
            <a:ext cx="7620000" cy="3492500"/>
          </a:xfrm>
        </p:spPr>
      </p:pic>
    </p:spTree>
    <p:extLst>
      <p:ext uri="{BB962C8B-B14F-4D97-AF65-F5344CB8AC3E}">
        <p14:creationId xmlns:p14="http://schemas.microsoft.com/office/powerpoint/2010/main" val="934626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772400" cy="116204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Sustainability as a Way of Life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3048000"/>
            <a:ext cx="7315200" cy="3200400"/>
          </a:xfrm>
        </p:spPr>
        <p:txBody>
          <a:bodyPr/>
          <a:lstStyle/>
          <a:p>
            <a:endParaRPr lang="en-US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Clackamas County BRAG 2009</a:t>
            </a:r>
          </a:p>
          <a:p>
            <a:pPr marL="1097280" lvl="1" indent="-457200">
              <a:buFont typeface="Arial" pitchFamily="34" charset="0"/>
              <a:buChar char="•"/>
            </a:pPr>
            <a:r>
              <a:rPr lang="en-US" sz="2600" dirty="0" smtClean="0"/>
              <a:t>Renewed BRAG 2014</a:t>
            </a:r>
          </a:p>
          <a:p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TLMI Project LIFE Audit August 2014</a:t>
            </a:r>
          </a:p>
          <a:p>
            <a:pPr marL="925830" lvl="1" indent="-285750">
              <a:buFont typeface="Arial" pitchFamily="34" charset="0"/>
              <a:buChar char="•"/>
            </a:pPr>
            <a:r>
              <a:rPr lang="en-US" sz="2600" dirty="0" smtClean="0"/>
              <a:t>  First in Pacific Northwest</a:t>
            </a:r>
            <a:endParaRPr lang="en-US" sz="2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744196"/>
            <a:ext cx="1905000" cy="120826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29093"/>
            <a:ext cx="5715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29093"/>
            <a:ext cx="28575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50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4371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 and the Future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r>
              <a:rPr lang="en-US" dirty="0" smtClean="0"/>
              <a:t>We have 15 highly trained, well paid employees</a:t>
            </a:r>
          </a:p>
          <a:p>
            <a:r>
              <a:rPr lang="en-US" dirty="0" smtClean="0"/>
              <a:t>Average tenure is 13 years with Rose City Label</a:t>
            </a:r>
          </a:p>
          <a:p>
            <a:r>
              <a:rPr lang="en-US" dirty="0" smtClean="0"/>
              <a:t>Over 1,000 visits to our website each month</a:t>
            </a:r>
          </a:p>
          <a:p>
            <a:r>
              <a:rPr lang="en-US" dirty="0" smtClean="0"/>
              <a:t>2012 was excellent – sales up 9% over 2011</a:t>
            </a:r>
          </a:p>
          <a:p>
            <a:r>
              <a:rPr lang="en-US" dirty="0" smtClean="0"/>
              <a:t>145 New Customers in 2012</a:t>
            </a:r>
          </a:p>
          <a:p>
            <a:r>
              <a:rPr lang="en-US" dirty="0" smtClean="0"/>
              <a:t>Q1 2013 was best Q1 ever – up 16% over Q1 2012</a:t>
            </a:r>
          </a:p>
          <a:p>
            <a:r>
              <a:rPr lang="en-US" dirty="0" smtClean="0"/>
              <a:t>May 2013 was best month in 85 years!</a:t>
            </a:r>
          </a:p>
          <a:p>
            <a:r>
              <a:rPr lang="en-US" dirty="0" smtClean="0"/>
              <a:t>Investing in more digital equipment for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142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7"/>
          <p:cNvSpPr txBox="1">
            <a:spLocks noChangeArrowheads="1"/>
          </p:cNvSpPr>
          <p:nvPr/>
        </p:nvSpPr>
        <p:spPr bwMode="auto">
          <a:xfrm>
            <a:off x="4389438" y="4343400"/>
            <a:ext cx="394652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Stickers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Logo Labels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Promotional Labels</a:t>
            </a:r>
          </a:p>
          <a:p>
            <a:pPr>
              <a:lnSpc>
                <a:spcPct val="114000"/>
              </a:lnSpc>
              <a:buFontTx/>
              <a:buChar char="•"/>
            </a:pPr>
            <a:endParaRPr lang="en-US" sz="2000" dirty="0">
              <a:solidFill>
                <a:srgbClr val="262626"/>
              </a:solidFill>
              <a:latin typeface="Calibri" pitchFamily="34" charset="0"/>
            </a:endParaRPr>
          </a:p>
          <a:p>
            <a:endParaRPr lang="en-US" dirty="0">
              <a:solidFill>
                <a:srgbClr val="262626"/>
              </a:solidFill>
              <a:latin typeface="Calibri" pitchFamily="34" charset="0"/>
            </a:endParaRPr>
          </a:p>
        </p:txBody>
      </p:sp>
      <p:sp>
        <p:nvSpPr>
          <p:cNvPr id="21507" name="TextBox 10"/>
          <p:cNvSpPr txBox="1">
            <a:spLocks noChangeArrowheads="1"/>
          </p:cNvSpPr>
          <p:nvPr/>
        </p:nvSpPr>
        <p:spPr bwMode="auto">
          <a:xfrm>
            <a:off x="4373563" y="1752600"/>
            <a:ext cx="3962400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Beer, Wine and Food Labels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Barcodes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Warning and Safety Labels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Foil Stamping</a:t>
            </a:r>
          </a:p>
          <a:p>
            <a:pPr>
              <a:lnSpc>
                <a:spcPct val="114000"/>
              </a:lnSpc>
              <a:buFontTx/>
              <a:buChar char="•"/>
            </a:pPr>
            <a:endParaRPr lang="en-US" sz="2000" dirty="0">
              <a:solidFill>
                <a:srgbClr val="262626"/>
              </a:solidFill>
              <a:latin typeface="Calibri" pitchFamily="34" charset="0"/>
            </a:endParaRPr>
          </a:p>
          <a:p>
            <a:pPr>
              <a:lnSpc>
                <a:spcPct val="114000"/>
              </a:lnSpc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1511" name="Picture 7" descr="wine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990600"/>
            <a:ext cx="1985963" cy="2981325"/>
          </a:xfrm>
          <a:prstGeom prst="rect">
            <a:avLst/>
          </a:prstGeom>
          <a:noFill/>
        </p:spPr>
      </p:pic>
      <p:pic>
        <p:nvPicPr>
          <p:cNvPr id="21512" name="Picture 8" descr="beer_ro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114800"/>
            <a:ext cx="3767138" cy="2233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369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Our Proud History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Austin Family Business Presentation</a:t>
            </a:r>
          </a:p>
          <a:p>
            <a:r>
              <a:rPr lang="en-US" dirty="0" smtClean="0"/>
              <a:t>June 21,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721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7"/>
          <p:cNvSpPr txBox="1">
            <a:spLocks noChangeArrowheads="1"/>
          </p:cNvSpPr>
          <p:nvPr/>
        </p:nvSpPr>
        <p:spPr bwMode="auto">
          <a:xfrm>
            <a:off x="4968875" y="3962400"/>
            <a:ext cx="39465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  <a:buFontTx/>
              <a:buChar char="•"/>
            </a:pPr>
            <a:endParaRPr lang="en-US" sz="2000">
              <a:solidFill>
                <a:srgbClr val="262626"/>
              </a:solidFill>
              <a:latin typeface="Calibri" pitchFamily="34" charset="0"/>
            </a:endParaRPr>
          </a:p>
          <a:p>
            <a:endParaRPr lang="en-US">
              <a:solidFill>
                <a:srgbClr val="262626"/>
              </a:solidFill>
              <a:latin typeface="Calibri" pitchFamily="34" charset="0"/>
            </a:endParaRPr>
          </a:p>
        </p:txBody>
      </p:sp>
      <p:sp>
        <p:nvSpPr>
          <p:cNvPr id="41987" name="TextBox 10"/>
          <p:cNvSpPr txBox="1">
            <a:spLocks noChangeArrowheads="1"/>
          </p:cNvSpPr>
          <p:nvPr/>
        </p:nvSpPr>
        <p:spPr bwMode="auto">
          <a:xfrm>
            <a:off x="3429000" y="855475"/>
            <a:ext cx="2667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Food Labels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Vitamins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Soaps, Lotions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Olive Oil, Sauces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Jam and Jelly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>
                <a:solidFill>
                  <a:srgbClr val="262626"/>
                </a:solidFill>
                <a:latin typeface="Calibri" pitchFamily="34" charset="0"/>
              </a:rPr>
              <a:t>Cider, Tea, </a:t>
            </a:r>
            <a:r>
              <a:rPr lang="en-US" sz="2000" dirty="0" smtClean="0">
                <a:solidFill>
                  <a:srgbClr val="262626"/>
                </a:solidFill>
                <a:latin typeface="Calibri" pitchFamily="34" charset="0"/>
              </a:rPr>
              <a:t>Soda</a:t>
            </a:r>
          </a:p>
          <a:p>
            <a:pPr>
              <a:lnSpc>
                <a:spcPct val="114000"/>
              </a:lnSpc>
              <a:buFontTx/>
              <a:buChar char="•"/>
            </a:pPr>
            <a:r>
              <a:rPr lang="en-US" sz="2000" dirty="0" smtClean="0">
                <a:solidFill>
                  <a:srgbClr val="262626"/>
                </a:solidFill>
                <a:latin typeface="Calibri" pitchFamily="34" charset="0"/>
              </a:rPr>
              <a:t>Variable Barcodes</a:t>
            </a:r>
            <a:endParaRPr lang="en-US" sz="2000" dirty="0">
              <a:solidFill>
                <a:srgbClr val="262626"/>
              </a:solidFill>
              <a:latin typeface="Calibri" pitchFamily="34" charset="0"/>
            </a:endParaRPr>
          </a:p>
          <a:p>
            <a:pPr>
              <a:lnSpc>
                <a:spcPct val="114000"/>
              </a:lnSpc>
            </a:pPr>
            <a:endParaRPr lang="en-US" sz="2000" dirty="0">
              <a:solidFill>
                <a:srgbClr val="262626"/>
              </a:solidFill>
              <a:latin typeface="Calibri" pitchFamily="34" charset="0"/>
            </a:endParaRPr>
          </a:p>
          <a:p>
            <a:pPr>
              <a:lnSpc>
                <a:spcPct val="114000"/>
              </a:lnSpc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1991" name="Picture 7" descr="product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066800"/>
            <a:ext cx="2792413" cy="2570163"/>
          </a:xfrm>
          <a:prstGeom prst="rect">
            <a:avLst/>
          </a:prstGeom>
          <a:noFill/>
        </p:spPr>
      </p:pic>
      <p:pic>
        <p:nvPicPr>
          <p:cNvPr id="41992" name="Picture 8" descr="food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3352800"/>
            <a:ext cx="1741488" cy="2286000"/>
          </a:xfrm>
          <a:prstGeom prst="rect">
            <a:avLst/>
          </a:prstGeom>
          <a:noFill/>
        </p:spPr>
      </p:pic>
      <p:pic>
        <p:nvPicPr>
          <p:cNvPr id="41993" name="Picture 9" descr="Smithte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066800"/>
            <a:ext cx="2792413" cy="4703763"/>
          </a:xfrm>
          <a:prstGeom prst="rect">
            <a:avLst/>
          </a:prstGeom>
          <a:noFill/>
        </p:spPr>
      </p:pic>
      <p:pic>
        <p:nvPicPr>
          <p:cNvPr id="2050" name="Picture 2" descr="C:\Users\scott_pillsbury\Google Drive\FinalWebPhotos\ProductFeature600x275\VariableDataFea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41240"/>
            <a:ext cx="3048000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711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7"/>
          <p:cNvSpPr txBox="1">
            <a:spLocks noChangeArrowheads="1"/>
          </p:cNvSpPr>
          <p:nvPr/>
        </p:nvSpPr>
        <p:spPr bwMode="auto">
          <a:xfrm>
            <a:off x="4968875" y="3962400"/>
            <a:ext cx="394652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  <a:buFontTx/>
              <a:buChar char="•"/>
            </a:pPr>
            <a:endParaRPr lang="en-US" sz="2000">
              <a:solidFill>
                <a:srgbClr val="262626"/>
              </a:solidFill>
              <a:latin typeface="Calibri" pitchFamily="34" charset="0"/>
            </a:endParaRPr>
          </a:p>
          <a:p>
            <a:endParaRPr lang="en-US">
              <a:solidFill>
                <a:srgbClr val="262626"/>
              </a:solidFill>
              <a:latin typeface="Calibri" pitchFamily="34" charset="0"/>
            </a:endParaRPr>
          </a:p>
        </p:txBody>
      </p:sp>
      <p:pic>
        <p:nvPicPr>
          <p:cNvPr id="44040" name="Picture 8" descr="beer_rollC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819" y="3581408"/>
            <a:ext cx="2743200" cy="2905120"/>
          </a:xfrm>
          <a:prstGeom prst="rect">
            <a:avLst/>
          </a:prstGeom>
          <a:noFill/>
        </p:spPr>
      </p:pic>
      <p:pic>
        <p:nvPicPr>
          <p:cNvPr id="44041" name="Picture 9" descr="beer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9819" y="998014"/>
            <a:ext cx="2124635" cy="2601323"/>
          </a:xfrm>
          <a:prstGeom prst="rect">
            <a:avLst/>
          </a:prstGeom>
          <a:noFill/>
        </p:spPr>
      </p:pic>
      <p:pic>
        <p:nvPicPr>
          <p:cNvPr id="1026" name="Picture 2" descr="C:\Users\scott_pillsbury\Google Drive\FinalWebPhotos\ProductFeature600x275\BeerLabel2Fea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92" y="1562108"/>
            <a:ext cx="4389783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cott_pillsbury\Google Drive\FinalWebPhotos\ProductFeature600x275\BeerLabelFea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38706"/>
            <a:ext cx="4367159" cy="198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62053" y="3244334"/>
            <a:ext cx="846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576872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+mj-lt"/>
              </a:rPr>
              <a:t>(Oregon) Craft Beer is Booming!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9548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Our Proud History</a:t>
            </a:r>
          </a:p>
          <a:p>
            <a:pPr>
              <a:lnSpc>
                <a:spcPct val="150000"/>
              </a:lnSpc>
            </a:pPr>
            <a:r>
              <a:rPr lang="en-US" dirty="0"/>
              <a:t>Future Generations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the Label Business</a:t>
            </a:r>
          </a:p>
          <a:p>
            <a:pPr lvl="2">
              <a:buFont typeface="Wingdings" pitchFamily="2" charset="2"/>
              <a:buChar char="v"/>
            </a:pPr>
            <a:r>
              <a:rPr lang="en-US" dirty="0"/>
              <a:t>	</a:t>
            </a:r>
            <a:r>
              <a:rPr lang="en-US" dirty="0" smtClean="0"/>
              <a:t>Survived 2008 and came back stronger</a:t>
            </a:r>
          </a:p>
          <a:p>
            <a:pPr lvl="2">
              <a:buFont typeface="Wingdings" pitchFamily="2" charset="2"/>
              <a:buChar char="v"/>
            </a:pPr>
            <a:r>
              <a:rPr lang="en-US" dirty="0"/>
              <a:t>	</a:t>
            </a:r>
            <a:r>
              <a:rPr lang="en-US" dirty="0" smtClean="0"/>
              <a:t>Invested in technology and sustainability</a:t>
            </a:r>
          </a:p>
          <a:p>
            <a:pPr lvl="2">
              <a:buFont typeface="Wingdings" pitchFamily="2" charset="2"/>
              <a:buChar char="v"/>
            </a:pPr>
            <a:r>
              <a:rPr lang="en-US" dirty="0"/>
              <a:t>	</a:t>
            </a:r>
            <a:r>
              <a:rPr lang="en-US" dirty="0" smtClean="0"/>
              <a:t>Business is booming</a:t>
            </a:r>
          </a:p>
          <a:p>
            <a:pPr lvl="2">
              <a:buFont typeface="Wingdings" pitchFamily="2" charset="2"/>
              <a:buChar char="v"/>
            </a:pPr>
            <a:r>
              <a:rPr lang="en-US" dirty="0"/>
              <a:t>	</a:t>
            </a:r>
            <a:r>
              <a:rPr lang="en-US" dirty="0" smtClean="0"/>
              <a:t>Optimistic about the future of Family Business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86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Thank You for Considering Us!</a:t>
            </a:r>
            <a:br>
              <a:rPr lang="en-US" sz="4400" dirty="0" smtClean="0"/>
            </a:br>
            <a:r>
              <a:rPr lang="en-US" sz="4400" dirty="0" smtClean="0"/>
              <a:t>Questions?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Austin Family Business Presentation</a:t>
            </a:r>
          </a:p>
          <a:p>
            <a:r>
              <a:rPr lang="en-US" dirty="0" smtClean="0"/>
              <a:t>June 21, 2013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67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History:</a:t>
            </a:r>
            <a:br>
              <a:rPr lang="en-US" sz="3600" dirty="0" smtClean="0"/>
            </a:br>
            <a:r>
              <a:rPr lang="en-US" sz="3600" dirty="0" smtClean="0"/>
              <a:t>Built on a proud legacy since 1928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40" y="1974945"/>
            <a:ext cx="6065520" cy="4309872"/>
          </a:xfrm>
        </p:spPr>
      </p:pic>
    </p:spTree>
    <p:extLst>
      <p:ext uri="{BB962C8B-B14F-4D97-AF65-F5344CB8AC3E}">
        <p14:creationId xmlns:p14="http://schemas.microsoft.com/office/powerpoint/2010/main" val="167479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Original Location 1928: 2516 SE Division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8" y="2925921"/>
            <a:ext cx="3316224" cy="2407920"/>
          </a:xfrm>
        </p:spPr>
      </p:pic>
    </p:spTree>
    <p:extLst>
      <p:ext uri="{BB962C8B-B14F-4D97-AF65-F5344CB8AC3E}">
        <p14:creationId xmlns:p14="http://schemas.microsoft.com/office/powerpoint/2010/main" val="268758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State of the Art Letterpress Equipment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38" y="1935163"/>
            <a:ext cx="5848924" cy="4389437"/>
          </a:xfrm>
        </p:spPr>
      </p:pic>
    </p:spTree>
    <p:extLst>
      <p:ext uri="{BB962C8B-B14F-4D97-AF65-F5344CB8AC3E}">
        <p14:creationId xmlns:p14="http://schemas.microsoft.com/office/powerpoint/2010/main" val="274838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Founding Family – George and Wayne Frie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2032857"/>
            <a:ext cx="4937760" cy="4194048"/>
          </a:xfrm>
        </p:spPr>
      </p:pic>
    </p:spTree>
    <p:extLst>
      <p:ext uri="{BB962C8B-B14F-4D97-AF65-F5344CB8AC3E}">
        <p14:creationId xmlns:p14="http://schemas.microsoft.com/office/powerpoint/2010/main" val="292083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Proud of 25 years in business!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2" y="2204307"/>
            <a:ext cx="8045196" cy="3851148"/>
          </a:xfrm>
        </p:spPr>
      </p:pic>
    </p:spTree>
    <p:extLst>
      <p:ext uri="{BB962C8B-B14F-4D97-AF65-F5344CB8AC3E}">
        <p14:creationId xmlns:p14="http://schemas.microsoft.com/office/powerpoint/2010/main" val="4024620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85 Years – 3 Locations		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810000"/>
          </a:xfrm>
        </p:spPr>
        <p:txBody>
          <a:bodyPr/>
          <a:lstStyle/>
          <a:p>
            <a:r>
              <a:rPr lang="en-US" dirty="0" smtClean="0"/>
              <a:t>1928-1960 –  2516 SE Division</a:t>
            </a:r>
          </a:p>
          <a:p>
            <a:r>
              <a:rPr lang="en-US" dirty="0" smtClean="0"/>
              <a:t>1960-1970 – 8970 SE Otty Rd</a:t>
            </a:r>
          </a:p>
          <a:p>
            <a:r>
              <a:rPr lang="en-US" dirty="0" smtClean="0"/>
              <a:t>1971-present – 7235 SE Label Lane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78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480</TotalTime>
  <Words>650</Words>
  <Application>Microsoft Office PowerPoint</Application>
  <PresentationFormat>On-screen Show (4:3)</PresentationFormat>
  <Paragraphs>134</Paragraphs>
  <Slides>33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Flow</vt:lpstr>
      <vt:lpstr>Rose City Label Company</vt:lpstr>
      <vt:lpstr>Overview </vt:lpstr>
      <vt:lpstr>Our Proud History</vt:lpstr>
      <vt:lpstr>History: Built on a proud legacy since 1928</vt:lpstr>
      <vt:lpstr>Original Location 1928: 2516 SE Division</vt:lpstr>
      <vt:lpstr>State of the Art Letterpress Equipment</vt:lpstr>
      <vt:lpstr>Founding Family – George and Wayne Frie</vt:lpstr>
      <vt:lpstr>Proud of 25 years in business!</vt:lpstr>
      <vt:lpstr>85 Years – 3 Locations  </vt:lpstr>
      <vt:lpstr>Four Generations – Two Families –   One Great Company</vt:lpstr>
      <vt:lpstr>Our Father, Mike, bought the business in 1974</vt:lpstr>
      <vt:lpstr>Brooke Pillsbury at Holiday Party in 1987</vt:lpstr>
      <vt:lpstr>Passed Away Suddenly in 1998</vt:lpstr>
      <vt:lpstr>Future Generations</vt:lpstr>
      <vt:lpstr>Fifth Generation –   Third Generation Pillsbury Family</vt:lpstr>
      <vt:lpstr>Family Planning… </vt:lpstr>
      <vt:lpstr>Leadership in the Label Business</vt:lpstr>
      <vt:lpstr>Rose City Label Today </vt:lpstr>
      <vt:lpstr>Tough Times in 2008 </vt:lpstr>
      <vt:lpstr>Industry Leadership </vt:lpstr>
      <vt:lpstr>Focus on digital marketing since 2009</vt:lpstr>
      <vt:lpstr>Weekly blog updates – tech, examples, etc</vt:lpstr>
      <vt:lpstr>Quarterly Email Newsletter – 2500 readers</vt:lpstr>
      <vt:lpstr>Digital Printing is the Future</vt:lpstr>
      <vt:lpstr>Streamlined Shop Workflow</vt:lpstr>
      <vt:lpstr>Digital Plate Making</vt:lpstr>
      <vt:lpstr>Sustainability as a Way of Life</vt:lpstr>
      <vt:lpstr>Results and the Future</vt:lpstr>
      <vt:lpstr>PowerPoint Presentation</vt:lpstr>
      <vt:lpstr>PowerPoint Presentation</vt:lpstr>
      <vt:lpstr>PowerPoint Presentation</vt:lpstr>
      <vt:lpstr>Summary</vt:lpstr>
      <vt:lpstr>Thank You for Considering Us! 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 City Label Company</dc:title>
  <dc:creator>Scott Pillsbury</dc:creator>
  <cp:lastModifiedBy>Scott Pillsbury</cp:lastModifiedBy>
  <cp:revision>23</cp:revision>
  <cp:lastPrinted>2013-06-15T00:44:25Z</cp:lastPrinted>
  <dcterms:created xsi:type="dcterms:W3CDTF">2013-06-14T16:58:11Z</dcterms:created>
  <dcterms:modified xsi:type="dcterms:W3CDTF">2013-06-15T00:58:57Z</dcterms:modified>
</cp:coreProperties>
</file>